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801600" cy="9601200" type="A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CA7212B-6C49-252C-7AE0-7F33B468EEAE}" name="VILATORE, Rafaela" initials="VR" userId="S::Rafaela.VILATORE@Health.gov.au::01c569d6-0ea3-4acf-959a-c557789e387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BOTT, Bianca" initials="AB" lastIdx="1" clrIdx="0">
    <p:extLst>
      <p:ext uri="{19B8F6BF-5375-455C-9EA6-DF929625EA0E}">
        <p15:presenceInfo xmlns:p15="http://schemas.microsoft.com/office/powerpoint/2012/main" userId="ABBOTT, Bianca" providerId="None"/>
      </p:ext>
    </p:extLst>
  </p:cmAuthor>
  <p:cmAuthor id="2" name="VILATORE, Rafaela" initials="VR" lastIdx="1" clrIdx="1">
    <p:extLst>
      <p:ext uri="{19B8F6BF-5375-455C-9EA6-DF929625EA0E}">
        <p15:presenceInfo xmlns:p15="http://schemas.microsoft.com/office/powerpoint/2012/main" userId="VILATORE, Rafae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A1A1"/>
    <a:srgbClr val="9853D8"/>
    <a:srgbClr val="FFD9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5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, Mel" userId="88697531-84f6-4050-ad0b-1312aaf75f5e" providerId="ADAL" clId="{10AD0174-3EFC-4836-9D1C-1CEA519F1643}"/>
    <pc:docChg chg="modSld">
      <pc:chgData name="MARTIN, Mel" userId="88697531-84f6-4050-ad0b-1312aaf75f5e" providerId="ADAL" clId="{10AD0174-3EFC-4836-9D1C-1CEA519F1643}" dt="2024-10-29T02:36:58.114" v="249" actId="962"/>
      <pc:docMkLst>
        <pc:docMk/>
      </pc:docMkLst>
      <pc:sldChg chg="modSp mod">
        <pc:chgData name="MARTIN, Mel" userId="88697531-84f6-4050-ad0b-1312aaf75f5e" providerId="ADAL" clId="{10AD0174-3EFC-4836-9D1C-1CEA519F1643}" dt="2024-10-29T02:36:58.114" v="249" actId="962"/>
        <pc:sldMkLst>
          <pc:docMk/>
          <pc:sldMk cId="3275325506" sldId="258"/>
        </pc:sldMkLst>
        <pc:picChg chg="mod">
          <ac:chgData name="MARTIN, Mel" userId="88697531-84f6-4050-ad0b-1312aaf75f5e" providerId="ADAL" clId="{10AD0174-3EFC-4836-9D1C-1CEA519F1643}" dt="2024-10-29T02:36:58.114" v="249" actId="962"/>
          <ac:picMkLst>
            <pc:docMk/>
            <pc:sldMk cId="3275325506" sldId="258"/>
            <ac:picMk id="105" creationId="{AB697704-9B35-D0B8-C787-EED532F0B523}"/>
          </ac:picMkLst>
        </pc:picChg>
        <pc:cxnChg chg="mod">
          <ac:chgData name="MARTIN, Mel" userId="88697531-84f6-4050-ad0b-1312aaf75f5e" providerId="ADAL" clId="{10AD0174-3EFC-4836-9D1C-1CEA519F1643}" dt="2024-10-29T02:36:25.811" v="10" actId="962"/>
          <ac:cxnSpMkLst>
            <pc:docMk/>
            <pc:sldMk cId="3275325506" sldId="258"/>
            <ac:cxnSpMk id="8" creationId="{0B04126D-F4F6-4DFC-DF25-DEA6A20E1E85}"/>
          </ac:cxnSpMkLst>
        </pc:cxnChg>
        <pc:cxnChg chg="mod">
          <ac:chgData name="MARTIN, Mel" userId="88697531-84f6-4050-ad0b-1312aaf75f5e" providerId="ADAL" clId="{10AD0174-3EFC-4836-9D1C-1CEA519F1643}" dt="2024-10-29T02:36:20.717" v="7" actId="962"/>
          <ac:cxnSpMkLst>
            <pc:docMk/>
            <pc:sldMk cId="3275325506" sldId="258"/>
            <ac:cxnSpMk id="30" creationId="{C1BE1912-38A0-B70E-A3FD-29B0C61F9BF8}"/>
          </ac:cxnSpMkLst>
        </pc:cxnChg>
        <pc:cxnChg chg="mod">
          <ac:chgData name="MARTIN, Mel" userId="88697531-84f6-4050-ad0b-1312aaf75f5e" providerId="ADAL" clId="{10AD0174-3EFC-4836-9D1C-1CEA519F1643}" dt="2024-10-29T02:36:22.425" v="8" actId="962"/>
          <ac:cxnSpMkLst>
            <pc:docMk/>
            <pc:sldMk cId="3275325506" sldId="258"/>
            <ac:cxnSpMk id="32" creationId="{8A1DEB23-DEAC-B47E-FE6D-FDADEB843767}"/>
          </ac:cxnSpMkLst>
        </pc:cxnChg>
        <pc:cxnChg chg="mod">
          <ac:chgData name="MARTIN, Mel" userId="88697531-84f6-4050-ad0b-1312aaf75f5e" providerId="ADAL" clId="{10AD0174-3EFC-4836-9D1C-1CEA519F1643}" dt="2024-10-29T02:36:24.023" v="9" actId="962"/>
          <ac:cxnSpMkLst>
            <pc:docMk/>
            <pc:sldMk cId="3275325506" sldId="258"/>
            <ac:cxnSpMk id="33" creationId="{CFC2E2F7-C907-82A4-FD73-7CD57F34C583}"/>
          </ac:cxnSpMkLst>
        </pc:cxnChg>
        <pc:cxnChg chg="mod">
          <ac:chgData name="MARTIN, Mel" userId="88697531-84f6-4050-ad0b-1312aaf75f5e" providerId="ADAL" clId="{10AD0174-3EFC-4836-9D1C-1CEA519F1643}" dt="2024-10-29T02:36:27.423" v="11" actId="962"/>
          <ac:cxnSpMkLst>
            <pc:docMk/>
            <pc:sldMk cId="3275325506" sldId="258"/>
            <ac:cxnSpMk id="41" creationId="{01208CF2-8BAE-0AC7-3389-190C1A6D9252}"/>
          </ac:cxnSpMkLst>
        </pc:cxnChg>
        <pc:cxnChg chg="mod">
          <ac:chgData name="MARTIN, Mel" userId="88697531-84f6-4050-ad0b-1312aaf75f5e" providerId="ADAL" clId="{10AD0174-3EFC-4836-9D1C-1CEA519F1643}" dt="2024-10-29T02:36:31.228" v="12" actId="962"/>
          <ac:cxnSpMkLst>
            <pc:docMk/>
            <pc:sldMk cId="3275325506" sldId="258"/>
            <ac:cxnSpMk id="52" creationId="{CFC2E2F7-C907-82A4-FD73-7CD57F34C583}"/>
          </ac:cxnSpMkLst>
        </pc:cxnChg>
        <pc:cxnChg chg="mod">
          <ac:chgData name="MARTIN, Mel" userId="88697531-84f6-4050-ad0b-1312aaf75f5e" providerId="ADAL" clId="{10AD0174-3EFC-4836-9D1C-1CEA519F1643}" dt="2024-10-29T02:36:33.029" v="13" actId="962"/>
          <ac:cxnSpMkLst>
            <pc:docMk/>
            <pc:sldMk cId="3275325506" sldId="258"/>
            <ac:cxnSpMk id="56" creationId="{01208CF2-8BAE-0AC7-3389-190C1A6D9252}"/>
          </ac:cxnSpMkLst>
        </pc:cxnChg>
        <pc:cxnChg chg="mod">
          <ac:chgData name="MARTIN, Mel" userId="88697531-84f6-4050-ad0b-1312aaf75f5e" providerId="ADAL" clId="{10AD0174-3EFC-4836-9D1C-1CEA519F1643}" dt="2024-10-29T02:36:06.291" v="0" actId="962"/>
          <ac:cxnSpMkLst>
            <pc:docMk/>
            <pc:sldMk cId="3275325506" sldId="258"/>
            <ac:cxnSpMk id="70" creationId="{F1D25495-1443-A133-4A1B-D7E27D09F5E4}"/>
          </ac:cxnSpMkLst>
        </pc:cxnChg>
        <pc:cxnChg chg="mod">
          <ac:chgData name="MARTIN, Mel" userId="88697531-84f6-4050-ad0b-1312aaf75f5e" providerId="ADAL" clId="{10AD0174-3EFC-4836-9D1C-1CEA519F1643}" dt="2024-10-29T02:36:09.236" v="1" actId="962"/>
          <ac:cxnSpMkLst>
            <pc:docMk/>
            <pc:sldMk cId="3275325506" sldId="258"/>
            <ac:cxnSpMk id="71" creationId="{70618613-FC7B-55ED-8D5B-14DA63DAADFC}"/>
          </ac:cxnSpMkLst>
        </pc:cxnChg>
        <pc:cxnChg chg="mod">
          <ac:chgData name="MARTIN, Mel" userId="88697531-84f6-4050-ad0b-1312aaf75f5e" providerId="ADAL" clId="{10AD0174-3EFC-4836-9D1C-1CEA519F1643}" dt="2024-10-29T02:36:10.949" v="2" actId="962"/>
          <ac:cxnSpMkLst>
            <pc:docMk/>
            <pc:sldMk cId="3275325506" sldId="258"/>
            <ac:cxnSpMk id="73" creationId="{B269F00D-A16E-8FB7-340C-C76C19C0D939}"/>
          </ac:cxnSpMkLst>
        </pc:cxnChg>
        <pc:cxnChg chg="mod">
          <ac:chgData name="MARTIN, Mel" userId="88697531-84f6-4050-ad0b-1312aaf75f5e" providerId="ADAL" clId="{10AD0174-3EFC-4836-9D1C-1CEA519F1643}" dt="2024-10-29T02:36:12.794" v="3" actId="962"/>
          <ac:cxnSpMkLst>
            <pc:docMk/>
            <pc:sldMk cId="3275325506" sldId="258"/>
            <ac:cxnSpMk id="78" creationId="{01208CF2-8BAE-0AC7-3389-190C1A6D9252}"/>
          </ac:cxnSpMkLst>
        </pc:cxnChg>
        <pc:cxnChg chg="mod">
          <ac:chgData name="MARTIN, Mel" userId="88697531-84f6-4050-ad0b-1312aaf75f5e" providerId="ADAL" clId="{10AD0174-3EFC-4836-9D1C-1CEA519F1643}" dt="2024-10-29T02:36:14.989" v="4" actId="962"/>
          <ac:cxnSpMkLst>
            <pc:docMk/>
            <pc:sldMk cId="3275325506" sldId="258"/>
            <ac:cxnSpMk id="81" creationId="{A4E20082-9CDE-A3C7-6DD6-A6E2164CEBA7}"/>
          </ac:cxnSpMkLst>
        </pc:cxnChg>
        <pc:cxnChg chg="mod">
          <ac:chgData name="MARTIN, Mel" userId="88697531-84f6-4050-ad0b-1312aaf75f5e" providerId="ADAL" clId="{10AD0174-3EFC-4836-9D1C-1CEA519F1643}" dt="2024-10-29T02:36:17.161" v="5" actId="962"/>
          <ac:cxnSpMkLst>
            <pc:docMk/>
            <pc:sldMk cId="3275325506" sldId="258"/>
            <ac:cxnSpMk id="84" creationId="{DB11E615-F587-F82E-44D9-E1FF06C4369B}"/>
          </ac:cxnSpMkLst>
        </pc:cxnChg>
        <pc:cxnChg chg="mod">
          <ac:chgData name="MARTIN, Mel" userId="88697531-84f6-4050-ad0b-1312aaf75f5e" providerId="ADAL" clId="{10AD0174-3EFC-4836-9D1C-1CEA519F1643}" dt="2024-10-29T02:36:18.919" v="6" actId="962"/>
          <ac:cxnSpMkLst>
            <pc:docMk/>
            <pc:sldMk cId="3275325506" sldId="258"/>
            <ac:cxnSpMk id="85" creationId="{A3FCA816-0295-CF20-0674-565893B1D5A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7E8F-1223-41B8-8B98-E6FCE99AD2CE}" type="datetimeFigureOut">
              <a:rPr lang="en-AU" smtClean="0"/>
              <a:t>29/10/2024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E6EA-6A17-4EBE-82D9-37239CABCC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59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7E8F-1223-41B8-8B98-E6FCE99AD2CE}" type="datetimeFigureOut">
              <a:rPr lang="en-AU" smtClean="0"/>
              <a:t>29/10/2024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E6EA-6A17-4EBE-82D9-37239CABCC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734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7E8F-1223-41B8-8B98-E6FCE99AD2CE}" type="datetimeFigureOut">
              <a:rPr lang="en-AU" smtClean="0"/>
              <a:t>29/10/2024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E6EA-6A17-4EBE-82D9-37239CABCC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808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7E8F-1223-41B8-8B98-E6FCE99AD2CE}" type="datetimeFigureOut">
              <a:rPr lang="en-AU" smtClean="0"/>
              <a:t>29/10/2024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E6EA-6A17-4EBE-82D9-37239CABCC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4202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7E8F-1223-41B8-8B98-E6FCE99AD2CE}" type="datetimeFigureOut">
              <a:rPr lang="en-AU" smtClean="0"/>
              <a:t>29/10/2024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E6EA-6A17-4EBE-82D9-37239CABCC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304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7E8F-1223-41B8-8B98-E6FCE99AD2CE}" type="datetimeFigureOut">
              <a:rPr lang="en-AU" smtClean="0"/>
              <a:t>29/10/2024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E6EA-6A17-4EBE-82D9-37239CABCC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107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7E8F-1223-41B8-8B98-E6FCE99AD2CE}" type="datetimeFigureOut">
              <a:rPr lang="en-AU" smtClean="0"/>
              <a:t>29/10/2024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E6EA-6A17-4EBE-82D9-37239CABCC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252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7E8F-1223-41B8-8B98-E6FCE99AD2CE}" type="datetimeFigureOut">
              <a:rPr lang="en-AU" smtClean="0"/>
              <a:t>29/10/2024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E6EA-6A17-4EBE-82D9-37239CABCC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1715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7E8F-1223-41B8-8B98-E6FCE99AD2CE}" type="datetimeFigureOut">
              <a:rPr lang="en-AU" smtClean="0"/>
              <a:t>29/10/2024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E6EA-6A17-4EBE-82D9-37239CABCC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0549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7E8F-1223-41B8-8B98-E6FCE99AD2CE}" type="datetimeFigureOut">
              <a:rPr lang="en-AU" smtClean="0"/>
              <a:t>29/10/2024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E6EA-6A17-4EBE-82D9-37239CABCC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1588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7E8F-1223-41B8-8B98-E6FCE99AD2CE}" type="datetimeFigureOut">
              <a:rPr lang="en-AU" smtClean="0"/>
              <a:t>29/10/2024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E6EA-6A17-4EBE-82D9-37239CABCC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778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17E8F-1223-41B8-8B98-E6FCE99AD2CE}" type="datetimeFigureOut">
              <a:rPr lang="en-AU" smtClean="0"/>
              <a:t>29/10/2024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E6EA-6A17-4EBE-82D9-37239CABCC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65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8">
            <a:extLst>
              <a:ext uri="{FF2B5EF4-FFF2-40B4-BE49-F238E27FC236}">
                <a16:creationId xmlns:a16="http://schemas.microsoft.com/office/drawing/2014/main" id="{14338A63-DD55-4C0A-210B-0B0D1178A207}"/>
              </a:ext>
            </a:extLst>
          </p:cNvPr>
          <p:cNvSpPr txBox="1"/>
          <p:nvPr/>
        </p:nvSpPr>
        <p:spPr>
          <a:xfrm>
            <a:off x="-73925" y="1790310"/>
            <a:ext cx="1804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71"/>
            <a:r>
              <a:rPr lang="en-AU" sz="1400" b="1" dirty="0">
                <a:solidFill>
                  <a:srgbClr val="033636"/>
                </a:solidFill>
                <a:latin typeface="Arial" panose="020B0604020202020204"/>
              </a:rPr>
              <a:t>Late 2022</a:t>
            </a:r>
          </a:p>
          <a:p>
            <a:pPr algn="ctr" defTabSz="914271"/>
            <a:r>
              <a:rPr lang="en-AU" sz="1400" dirty="0">
                <a:solidFill>
                  <a:srgbClr val="033636"/>
                </a:solidFill>
                <a:latin typeface="Arial" panose="020B0604020202020204"/>
              </a:rPr>
              <a:t>CDC design scoping and public consultation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F1D25495-1443-A133-4A1B-D7E27D09F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69" idx="2"/>
          </p:cNvCxnSpPr>
          <p:nvPr/>
        </p:nvCxnSpPr>
        <p:spPr>
          <a:xfrm flipV="1">
            <a:off x="828260" y="2744417"/>
            <a:ext cx="0" cy="2496195"/>
          </a:xfrm>
          <a:prstGeom prst="line">
            <a:avLst/>
          </a:prstGeom>
          <a:noFill/>
          <a:ln w="6350" cap="flat" cmpd="sng" algn="ctr">
            <a:solidFill>
              <a:srgbClr val="09A1A1"/>
            </a:solidFill>
            <a:prstDash val="solid"/>
            <a:miter lim="800000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70618613-FC7B-55ED-8D5B-14DA63DAA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4" idx="0"/>
          </p:cNvCxnSpPr>
          <p:nvPr/>
        </p:nvCxnSpPr>
        <p:spPr>
          <a:xfrm flipV="1">
            <a:off x="1804371" y="5033144"/>
            <a:ext cx="0" cy="1310369"/>
          </a:xfrm>
          <a:prstGeom prst="line">
            <a:avLst/>
          </a:prstGeom>
          <a:noFill/>
          <a:ln w="6350" cap="flat" cmpd="sng" algn="ctr">
            <a:solidFill>
              <a:srgbClr val="09A1A1"/>
            </a:solidFill>
            <a:prstDash val="solid"/>
            <a:miter lim="800000"/>
          </a:ln>
          <a:effectLst/>
        </p:spPr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4D55035A-D4CA-C17C-7F48-782CB119F4F3}"/>
              </a:ext>
            </a:extLst>
          </p:cNvPr>
          <p:cNvSpPr txBox="1"/>
          <p:nvPr/>
        </p:nvSpPr>
        <p:spPr>
          <a:xfrm>
            <a:off x="1118209" y="3126557"/>
            <a:ext cx="24305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71"/>
            <a:r>
              <a:rPr lang="en-AU" sz="1400" b="1" dirty="0">
                <a:solidFill>
                  <a:srgbClr val="033636"/>
                </a:solidFill>
                <a:latin typeface="Arial" panose="020B0604020202020204"/>
              </a:rPr>
              <a:t>October 2023</a:t>
            </a:r>
          </a:p>
          <a:p>
            <a:pPr algn="ctr" defTabSz="914271"/>
            <a:r>
              <a:rPr lang="en-AU" sz="1400" dirty="0">
                <a:solidFill>
                  <a:srgbClr val="033636"/>
                </a:solidFill>
                <a:latin typeface="Arial" panose="020B0604020202020204"/>
              </a:rPr>
              <a:t>Scoping work to inform a future National Public Health Surveillance System and data strategy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269F00D-A16E-8FB7-340C-C76C19C0D9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72" idx="2"/>
          </p:cNvCxnSpPr>
          <p:nvPr/>
        </p:nvCxnSpPr>
        <p:spPr>
          <a:xfrm flipV="1">
            <a:off x="2333501" y="4296108"/>
            <a:ext cx="1" cy="498039"/>
          </a:xfrm>
          <a:prstGeom prst="line">
            <a:avLst/>
          </a:prstGeom>
          <a:noFill/>
          <a:ln w="6350" cap="flat" cmpd="sng" algn="ctr">
            <a:solidFill>
              <a:srgbClr val="09A1A1"/>
            </a:solidFill>
            <a:prstDash val="solid"/>
            <a:miter lim="800000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C25642B3-8FAF-A739-983A-67B3CA5DE97F}"/>
              </a:ext>
            </a:extLst>
          </p:cNvPr>
          <p:cNvSpPr txBox="1"/>
          <p:nvPr/>
        </p:nvSpPr>
        <p:spPr>
          <a:xfrm>
            <a:off x="661371" y="6343513"/>
            <a:ext cx="2286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71"/>
            <a:r>
              <a:rPr lang="en-AU" sz="1400" b="1" dirty="0">
                <a:solidFill>
                  <a:srgbClr val="033636"/>
                </a:solidFill>
                <a:latin typeface="Arial" panose="020B0604020202020204"/>
              </a:rPr>
              <a:t>2023-24 Budget </a:t>
            </a:r>
          </a:p>
          <a:p>
            <a:pPr algn="ctr" defTabSz="914271"/>
            <a:r>
              <a:rPr lang="en-AU" sz="1400" dirty="0">
                <a:solidFill>
                  <a:srgbClr val="033636"/>
                </a:solidFill>
                <a:latin typeface="Arial" panose="020B0604020202020204"/>
              </a:rPr>
              <a:t>$90.9m to establish CDC and new capabilities in One Health and health security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FB73C14-7CC1-067D-D785-34B19D94D688}"/>
              </a:ext>
            </a:extLst>
          </p:cNvPr>
          <p:cNvSpPr txBox="1"/>
          <p:nvPr/>
        </p:nvSpPr>
        <p:spPr>
          <a:xfrm>
            <a:off x="1623090" y="8113229"/>
            <a:ext cx="272253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71"/>
            <a:r>
              <a:rPr lang="en-AU" sz="1600" b="1" dirty="0">
                <a:solidFill>
                  <a:srgbClr val="09A1A1"/>
                </a:solidFill>
                <a:latin typeface="Arial" panose="020B0604020202020204"/>
              </a:rPr>
              <a:t>Health Ministers agreed to Statement of Intent</a:t>
            </a:r>
          </a:p>
          <a:p>
            <a:pPr algn="ctr" defTabSz="914271"/>
            <a:r>
              <a:rPr lang="en-AU" sz="1400" b="1" dirty="0">
                <a:solidFill>
                  <a:srgbClr val="033636"/>
                </a:solidFill>
                <a:latin typeface="Arial" panose="020B0604020202020204"/>
              </a:rPr>
              <a:t>November 2023</a:t>
            </a:r>
          </a:p>
          <a:p>
            <a:pPr algn="ctr" defTabSz="914271"/>
            <a:r>
              <a:rPr lang="en-AU" sz="1400" dirty="0">
                <a:solidFill>
                  <a:srgbClr val="033636"/>
                </a:solidFill>
                <a:latin typeface="Arial" panose="020B0604020202020204"/>
              </a:rPr>
              <a:t>Outlining shared commitment to establishing an Australian CDC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01208CF2-8BAE-0AC7-3389-190C1A6D9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4423382" y="5427018"/>
            <a:ext cx="1" cy="897279"/>
          </a:xfrm>
          <a:prstGeom prst="line">
            <a:avLst/>
          </a:prstGeom>
          <a:noFill/>
          <a:ln w="6350" cap="flat" cmpd="sng" algn="ctr">
            <a:solidFill>
              <a:srgbClr val="9853D8"/>
            </a:solidFill>
            <a:prstDash val="solid"/>
            <a:miter lim="800000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A4E20082-9CDE-A3C7-6DD6-A6E2164CE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 flipV="1">
            <a:off x="6873240" y="2849880"/>
            <a:ext cx="2820" cy="2055521"/>
          </a:xfrm>
          <a:prstGeom prst="line">
            <a:avLst/>
          </a:prstGeom>
          <a:noFill/>
          <a:ln w="6350" cap="flat" cmpd="sng" algn="ctr">
            <a:solidFill>
              <a:srgbClr val="09A1A1"/>
            </a:solidFill>
            <a:prstDash val="solid"/>
            <a:miter lim="800000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DB11E615-F587-F82E-44D9-E1FF06C43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endCxn id="94" idx="2"/>
          </p:cNvCxnSpPr>
          <p:nvPr/>
        </p:nvCxnSpPr>
        <p:spPr>
          <a:xfrm flipH="1" flipV="1">
            <a:off x="9325350" y="2961822"/>
            <a:ext cx="15726" cy="2140366"/>
          </a:xfrm>
          <a:prstGeom prst="line">
            <a:avLst/>
          </a:prstGeom>
          <a:noFill/>
          <a:ln w="6350" cap="flat" cmpd="sng" algn="ctr">
            <a:solidFill>
              <a:srgbClr val="09A1A1"/>
            </a:solidFill>
            <a:prstDash val="solid"/>
            <a:miter lim="800000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A3FCA816-0295-CF20-0674-565893B1D5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11356475" y="3612226"/>
            <a:ext cx="15240" cy="1646304"/>
          </a:xfrm>
          <a:prstGeom prst="line">
            <a:avLst/>
          </a:prstGeom>
          <a:noFill/>
          <a:ln w="6350" cap="flat" cmpd="sng" algn="ctr">
            <a:solidFill>
              <a:srgbClr val="09A1A1"/>
            </a:solidFill>
            <a:prstDash val="solid"/>
            <a:miter lim="800000"/>
          </a:ln>
          <a:effectLst/>
        </p:spPr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977A40EC-3835-EFD9-BF80-E6DC9EA43698}"/>
              </a:ext>
            </a:extLst>
          </p:cNvPr>
          <p:cNvSpPr txBox="1"/>
          <p:nvPr/>
        </p:nvSpPr>
        <p:spPr>
          <a:xfrm>
            <a:off x="2079308" y="1496574"/>
            <a:ext cx="3571868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71"/>
            <a:r>
              <a:rPr lang="en-AU" sz="1700" b="1" dirty="0">
                <a:solidFill>
                  <a:srgbClr val="09A1A1"/>
                </a:solidFill>
                <a:latin typeface="Arial" panose="020B0604020202020204"/>
              </a:rPr>
              <a:t>Launch of Interim CDC </a:t>
            </a:r>
          </a:p>
          <a:p>
            <a:pPr algn="ctr" defTabSz="914271"/>
            <a:r>
              <a:rPr lang="en-AU" sz="1400" b="1" dirty="0">
                <a:solidFill>
                  <a:srgbClr val="033636"/>
                </a:solidFill>
                <a:latin typeface="Arial" panose="020B0604020202020204"/>
              </a:rPr>
              <a:t>1 January 2024</a:t>
            </a:r>
          </a:p>
          <a:p>
            <a:pPr algn="ctr" defTabSz="914271"/>
            <a:r>
              <a:rPr lang="en-AU" sz="1400" dirty="0">
                <a:solidFill>
                  <a:srgbClr val="033636"/>
                </a:solidFill>
                <a:latin typeface="Arial" panose="020B0604020202020204"/>
              </a:rPr>
              <a:t>Focusing on enhancing national health emergency preparedness, strengthening partnerships and improving delivery of public health advice</a:t>
            </a:r>
            <a:endParaRPr lang="en-AU" sz="1600" dirty="0">
              <a:solidFill>
                <a:srgbClr val="033636"/>
              </a:solidFill>
              <a:latin typeface="Arial" panose="020B0604020202020204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7D4577F-1582-3F92-F32B-01D3ED167DAD}"/>
              </a:ext>
            </a:extLst>
          </p:cNvPr>
          <p:cNvSpPr txBox="1"/>
          <p:nvPr/>
        </p:nvSpPr>
        <p:spPr>
          <a:xfrm>
            <a:off x="3541528" y="6320174"/>
            <a:ext cx="18139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71"/>
            <a:r>
              <a:rPr lang="en-AU" sz="1400" b="1" dirty="0">
                <a:solidFill>
                  <a:srgbClr val="033636"/>
                </a:solidFill>
                <a:latin typeface="Arial" panose="020B0604020202020204"/>
              </a:rPr>
              <a:t>April 2024 </a:t>
            </a:r>
          </a:p>
          <a:p>
            <a:pPr algn="ctr" defTabSz="914271"/>
            <a:r>
              <a:rPr lang="en-AU" sz="1400" dirty="0">
                <a:solidFill>
                  <a:srgbClr val="033636"/>
                </a:solidFill>
                <a:latin typeface="Arial" panose="020B0604020202020204"/>
              </a:rPr>
              <a:t>One Health Unit established to lead collaborative approach to improve human, animal and environmental health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D1AC930-4C23-E55C-D9EA-DD5925147C7C}"/>
              </a:ext>
            </a:extLst>
          </p:cNvPr>
          <p:cNvSpPr txBox="1"/>
          <p:nvPr/>
        </p:nvSpPr>
        <p:spPr>
          <a:xfrm>
            <a:off x="4505445" y="8136056"/>
            <a:ext cx="19359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71"/>
            <a:r>
              <a:rPr lang="en-AU" sz="1400" b="1" dirty="0">
                <a:solidFill>
                  <a:srgbClr val="033636"/>
                </a:solidFill>
                <a:latin typeface="Arial" panose="020B0604020202020204"/>
              </a:rPr>
              <a:t>June 2024</a:t>
            </a:r>
          </a:p>
          <a:p>
            <a:pPr algn="ctr" defTabSz="914271"/>
            <a:r>
              <a:rPr lang="en-AU" sz="1400" dirty="0">
                <a:solidFill>
                  <a:srgbClr val="033636"/>
                </a:solidFill>
                <a:latin typeface="Arial" panose="020B0604020202020204"/>
              </a:rPr>
              <a:t>Commonwealth, state and territory health emergency planning series begin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3922A18-D313-3038-4D6F-FE9503BC143E}"/>
              </a:ext>
            </a:extLst>
          </p:cNvPr>
          <p:cNvSpPr txBox="1"/>
          <p:nvPr/>
        </p:nvSpPr>
        <p:spPr>
          <a:xfrm>
            <a:off x="5455102" y="6327934"/>
            <a:ext cx="21414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71"/>
            <a:r>
              <a:rPr lang="en-AU" sz="1400" b="1" dirty="0">
                <a:solidFill>
                  <a:srgbClr val="033636"/>
                </a:solidFill>
                <a:latin typeface="Arial" panose="020B0604020202020204"/>
              </a:rPr>
              <a:t>July 2024</a:t>
            </a:r>
          </a:p>
          <a:p>
            <a:pPr algn="ctr" defTabSz="914271"/>
            <a:r>
              <a:rPr lang="en-AU" sz="1400" dirty="0">
                <a:solidFill>
                  <a:srgbClr val="033636"/>
                </a:solidFill>
                <a:latin typeface="Arial" panose="020B0604020202020204"/>
              </a:rPr>
              <a:t>Health Security Unit established to work with the Australian intelligence community and support early detection and analysis of health threats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CD34B0F-2F33-6CC7-CA9D-0429140EE997}"/>
              </a:ext>
            </a:extLst>
          </p:cNvPr>
          <p:cNvSpPr txBox="1"/>
          <p:nvPr/>
        </p:nvSpPr>
        <p:spPr>
          <a:xfrm>
            <a:off x="6147242" y="1821116"/>
            <a:ext cx="20607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71"/>
            <a:r>
              <a:rPr lang="en-AU" sz="1400" b="1" dirty="0">
                <a:solidFill>
                  <a:srgbClr val="033636"/>
                </a:solidFill>
                <a:latin typeface="Arial" panose="020B0604020202020204"/>
              </a:rPr>
              <a:t>October 2024 </a:t>
            </a:r>
          </a:p>
          <a:p>
            <a:pPr algn="ctr" defTabSz="914271"/>
            <a:r>
              <a:rPr lang="en-AU" sz="1400" dirty="0">
                <a:solidFill>
                  <a:srgbClr val="033636"/>
                </a:solidFill>
                <a:latin typeface="Arial" panose="020B0604020202020204"/>
              </a:rPr>
              <a:t>COVID-19 Response </a:t>
            </a:r>
          </a:p>
          <a:p>
            <a:pPr algn="ctr" defTabSz="914271"/>
            <a:r>
              <a:rPr lang="en-AU" sz="1400" dirty="0">
                <a:solidFill>
                  <a:srgbClr val="033636"/>
                </a:solidFill>
                <a:latin typeface="Arial" panose="020B0604020202020204"/>
              </a:rPr>
              <a:t>Inquiry reports findings to Government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500EBE4A-32CA-3881-CF5A-4E09902E9C22}"/>
              </a:ext>
            </a:extLst>
          </p:cNvPr>
          <p:cNvSpPr txBox="1"/>
          <p:nvPr/>
        </p:nvSpPr>
        <p:spPr>
          <a:xfrm>
            <a:off x="6794921" y="3338518"/>
            <a:ext cx="254615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71"/>
            <a:r>
              <a:rPr lang="en-AU" sz="1400" b="1" dirty="0">
                <a:solidFill>
                  <a:srgbClr val="033636"/>
                </a:solidFill>
                <a:latin typeface="Arial" panose="020B0604020202020204"/>
              </a:rPr>
              <a:t>November 2024</a:t>
            </a:r>
            <a:endParaRPr lang="en-AU" sz="1400" dirty="0">
              <a:solidFill>
                <a:srgbClr val="033636"/>
              </a:solidFill>
              <a:latin typeface="Arial" panose="020B0604020202020204"/>
            </a:endParaRPr>
          </a:p>
          <a:p>
            <a:pPr algn="ctr" defTabSz="914271"/>
            <a:r>
              <a:rPr lang="en-AU" sz="1400" dirty="0">
                <a:solidFill>
                  <a:srgbClr val="033636"/>
                </a:solidFill>
                <a:latin typeface="Arial" panose="020B0604020202020204"/>
              </a:rPr>
              <a:t>Government commits</a:t>
            </a:r>
            <a:r>
              <a:rPr lang="en-AU" sz="14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AU" sz="1400" dirty="0">
                <a:solidFill>
                  <a:srgbClr val="033636"/>
                </a:solidFill>
                <a:latin typeface="Arial" panose="020B0604020202020204"/>
              </a:rPr>
              <a:t>$251.7 million to commence the next stage of the CDC’s establishment</a:t>
            </a:r>
            <a:endParaRPr lang="en-AU" sz="1400" strike="sngStrike" dirty="0">
              <a:solidFill>
                <a:srgbClr val="FF0000"/>
              </a:solidFill>
              <a:latin typeface="Arial" panose="020B0604020202020204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0E273A8-4C52-EFEB-E146-107D2938EA5E}"/>
              </a:ext>
            </a:extLst>
          </p:cNvPr>
          <p:cNvSpPr txBox="1"/>
          <p:nvPr/>
        </p:nvSpPr>
        <p:spPr>
          <a:xfrm>
            <a:off x="8313848" y="6356013"/>
            <a:ext cx="199532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71"/>
            <a:r>
              <a:rPr lang="en-AU" sz="1400" b="1" dirty="0">
                <a:solidFill>
                  <a:srgbClr val="033636"/>
                </a:solidFill>
                <a:latin typeface="Arial" panose="020B0604020202020204"/>
              </a:rPr>
              <a:t>From 2025</a:t>
            </a:r>
          </a:p>
          <a:p>
            <a:pPr algn="ctr" defTabSz="914271"/>
            <a:r>
              <a:rPr lang="en-AU" sz="1400" dirty="0">
                <a:solidFill>
                  <a:srgbClr val="033636"/>
                </a:solidFill>
                <a:latin typeface="Arial" panose="020B0604020202020204"/>
              </a:rPr>
              <a:t>Negotiate data and intergovernmental agreements between the Commonwealth and States and Territories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BD624A4-45DC-4983-8899-8DB4143AEE97}"/>
              </a:ext>
            </a:extLst>
          </p:cNvPr>
          <p:cNvSpPr txBox="1"/>
          <p:nvPr/>
        </p:nvSpPr>
        <p:spPr>
          <a:xfrm>
            <a:off x="8313848" y="1792271"/>
            <a:ext cx="202300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71"/>
            <a:r>
              <a:rPr lang="en-AU" sz="1400" b="1" dirty="0">
                <a:solidFill>
                  <a:srgbClr val="033636"/>
                </a:solidFill>
                <a:latin typeface="Arial" panose="020B0604020202020204"/>
              </a:rPr>
              <a:t>From 2025</a:t>
            </a:r>
          </a:p>
          <a:p>
            <a:pPr algn="ctr" defTabSz="914271"/>
            <a:r>
              <a:rPr lang="en-AU" sz="1400" dirty="0">
                <a:solidFill>
                  <a:srgbClr val="033636"/>
                </a:solidFill>
                <a:latin typeface="Arial" panose="020B0604020202020204"/>
              </a:rPr>
              <a:t>Development and passage of legislation to establish standalone CDC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0000657-EA30-8A8B-CB6A-37EC26F96CB4}"/>
              </a:ext>
            </a:extLst>
          </p:cNvPr>
          <p:cNvSpPr txBox="1"/>
          <p:nvPr/>
        </p:nvSpPr>
        <p:spPr>
          <a:xfrm>
            <a:off x="10352579" y="1496574"/>
            <a:ext cx="24490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71"/>
            <a:r>
              <a:rPr lang="en-AU" sz="1700" b="1" dirty="0">
                <a:solidFill>
                  <a:srgbClr val="09A1A1"/>
                </a:solidFill>
                <a:latin typeface="Arial" panose="020B0604020202020204"/>
              </a:rPr>
              <a:t>Launch of Australian CDC</a:t>
            </a:r>
          </a:p>
          <a:p>
            <a:pPr algn="ctr" defTabSz="914271"/>
            <a:r>
              <a:rPr lang="en-AU" sz="1400" b="1" dirty="0">
                <a:solidFill>
                  <a:srgbClr val="033636"/>
                </a:solidFill>
                <a:latin typeface="Arial" panose="020B0604020202020204"/>
              </a:rPr>
              <a:t>1 January 2026</a:t>
            </a:r>
          </a:p>
          <a:p>
            <a:pPr algn="ctr" defTabSz="914271"/>
            <a:r>
              <a:rPr lang="en-AU" sz="1400" dirty="0">
                <a:solidFill>
                  <a:srgbClr val="033636"/>
                </a:solidFill>
                <a:latin typeface="Arial" panose="020B0604020202020204"/>
              </a:rPr>
              <a:t>The Australian CDC will be established as an independent entity within the Health and Aged Care Portfolio. Subject to passage of legislation</a:t>
            </a:r>
            <a:endParaRPr lang="en-AU" sz="1700" b="1" dirty="0">
              <a:solidFill>
                <a:srgbClr val="09A1A1"/>
              </a:solidFill>
              <a:latin typeface="Arial" panose="020B0604020202020204"/>
            </a:endParaRPr>
          </a:p>
        </p:txBody>
      </p:sp>
      <p:pic>
        <p:nvPicPr>
          <p:cNvPr id="105" name="Picture 104" descr="Australian Government Department of Health and Aged Care and Interim Australian Centre for Disease Control logos">
            <a:extLst>
              <a:ext uri="{FF2B5EF4-FFF2-40B4-BE49-F238E27FC236}">
                <a16:creationId xmlns:a16="http://schemas.microsoft.com/office/drawing/2014/main" id="{AB697704-9B35-D0B8-C787-EED532F0B52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44"/>
            <a:ext cx="12801600" cy="1474327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F65DC618-F50F-EFDD-54A5-3053C05358C8}"/>
              </a:ext>
            </a:extLst>
          </p:cNvPr>
          <p:cNvSpPr txBox="1"/>
          <p:nvPr/>
        </p:nvSpPr>
        <p:spPr>
          <a:xfrm>
            <a:off x="4023249" y="48260"/>
            <a:ext cx="6400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AU" sz="4000" b="1" i="0" u="none" strike="noStrike" kern="1200" cap="none" spc="0" normalizeH="0" baseline="0" noProof="0" dirty="0">
                <a:ln>
                  <a:noFill/>
                </a:ln>
                <a:solidFill>
                  <a:srgbClr val="033636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Australian CDC </a:t>
            </a:r>
            <a:r>
              <a:rPr lang="en-AU" sz="4000" b="1" dirty="0">
                <a:solidFill>
                  <a:srgbClr val="033636"/>
                </a:solidFill>
                <a:latin typeface="Arial" panose="020B0604020202020204"/>
                <a:ea typeface="+mj-ea"/>
                <a:cs typeface="+mj-cs"/>
              </a:rPr>
              <a:t>Establishment </a:t>
            </a:r>
            <a:r>
              <a:rPr kumimoji="0" lang="en-AU" sz="4000" b="1" i="0" u="none" strike="noStrike" kern="1200" cap="none" spc="0" normalizeH="0" baseline="0" noProof="0" dirty="0">
                <a:ln>
                  <a:noFill/>
                </a:ln>
                <a:solidFill>
                  <a:srgbClr val="033636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Roadmap</a:t>
            </a:r>
            <a:endParaRPr lang="en-AU" b="1" dirty="0"/>
          </a:p>
        </p:txBody>
      </p: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C75B2F6B-F6F2-0D5A-2B58-BC9A0E734925}"/>
              </a:ext>
            </a:extLst>
          </p:cNvPr>
          <p:cNvSpPr/>
          <p:nvPr/>
        </p:nvSpPr>
        <p:spPr>
          <a:xfrm>
            <a:off x="3826097" y="5358263"/>
            <a:ext cx="8975503" cy="594000"/>
          </a:xfrm>
          <a:prstGeom prst="homePlate">
            <a:avLst/>
          </a:prstGeom>
          <a:solidFill>
            <a:srgbClr val="9853D8"/>
          </a:solidFill>
          <a:ln>
            <a:solidFill>
              <a:srgbClr val="9853D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>
                <a:solidFill>
                  <a:schemeClr val="tx1"/>
                </a:solidFill>
              </a:rPr>
              <a:t>Delivering outcomes and improvements</a:t>
            </a:r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107F8368-6722-1259-3E86-58462B6B4CB2}"/>
              </a:ext>
            </a:extLst>
          </p:cNvPr>
          <p:cNvSpPr/>
          <p:nvPr/>
        </p:nvSpPr>
        <p:spPr>
          <a:xfrm>
            <a:off x="10792041" y="4756128"/>
            <a:ext cx="1990411" cy="588238"/>
          </a:xfrm>
          <a:prstGeom prst="chevron">
            <a:avLst>
              <a:gd name="adj" fmla="val 26950"/>
            </a:avLst>
          </a:prstGeom>
          <a:solidFill>
            <a:srgbClr val="FFD983"/>
          </a:solidFill>
          <a:ln>
            <a:solidFill>
              <a:srgbClr val="FFD9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>
                <a:solidFill>
                  <a:schemeClr val="tx1"/>
                </a:solidFill>
              </a:rPr>
              <a:t>Ongoing </a:t>
            </a:r>
          </a:p>
          <a:p>
            <a:pPr algn="r"/>
            <a:r>
              <a:rPr lang="en-AU" sz="1400" b="1" dirty="0">
                <a:solidFill>
                  <a:schemeClr val="tx1"/>
                </a:solidFill>
              </a:rPr>
              <a:t>scale up of CDC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1BE1912-38A0-B70E-A3FD-29B0C61F9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6" idx="0"/>
          </p:cNvCxnSpPr>
          <p:nvPr/>
        </p:nvCxnSpPr>
        <p:spPr>
          <a:xfrm flipV="1">
            <a:off x="2984359" y="5344366"/>
            <a:ext cx="0" cy="2768863"/>
          </a:xfrm>
          <a:prstGeom prst="line">
            <a:avLst/>
          </a:prstGeom>
          <a:noFill/>
          <a:ln w="6350" cap="flat" cmpd="sng" algn="ctr">
            <a:solidFill>
              <a:srgbClr val="09A1A1"/>
            </a:solidFill>
            <a:prstDash val="solid"/>
            <a:miter lim="800000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A1DEB23-DEAC-B47E-FE6D-FDADEB843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87" idx="2"/>
          </p:cNvCxnSpPr>
          <p:nvPr/>
        </p:nvCxnSpPr>
        <p:spPr>
          <a:xfrm flipV="1">
            <a:off x="3865242" y="2927735"/>
            <a:ext cx="0" cy="2343172"/>
          </a:xfrm>
          <a:prstGeom prst="line">
            <a:avLst/>
          </a:prstGeom>
          <a:noFill/>
          <a:ln w="6350" cap="flat" cmpd="sng" algn="ctr">
            <a:solidFill>
              <a:srgbClr val="09A1A1"/>
            </a:solidFill>
            <a:prstDash val="solid"/>
            <a:miter lim="800000"/>
          </a:ln>
          <a:effectLst/>
        </p:spPr>
      </p:cxn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30D4FDB1-740E-7A3C-A7BD-5B0D714451E1}"/>
              </a:ext>
            </a:extLst>
          </p:cNvPr>
          <p:cNvSpPr/>
          <p:nvPr/>
        </p:nvSpPr>
        <p:spPr>
          <a:xfrm>
            <a:off x="546384" y="4756128"/>
            <a:ext cx="10875996" cy="595064"/>
          </a:xfrm>
          <a:prstGeom prst="homePlate">
            <a:avLst/>
          </a:prstGeom>
          <a:solidFill>
            <a:srgbClr val="09A1A1"/>
          </a:solidFill>
          <a:ln>
            <a:solidFill>
              <a:srgbClr val="09A1A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>
                <a:solidFill>
                  <a:schemeClr val="tx1"/>
                </a:solidFill>
              </a:rPr>
              <a:t>Scoping, design and establishment 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FC2E2F7-C907-82A4-FD73-7CD57F34C5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8067998" y="4442959"/>
            <a:ext cx="0" cy="717016"/>
          </a:xfrm>
          <a:prstGeom prst="line">
            <a:avLst/>
          </a:prstGeom>
          <a:noFill/>
          <a:ln w="6350" cap="flat" cmpd="sng" algn="ctr">
            <a:solidFill>
              <a:srgbClr val="09A1A1"/>
            </a:solidFill>
            <a:prstDash val="solid"/>
            <a:miter lim="800000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04126D-F4F6-4DFC-DF25-DEA6A20E1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89" idx="0"/>
          </p:cNvCxnSpPr>
          <p:nvPr/>
        </p:nvCxnSpPr>
        <p:spPr>
          <a:xfrm flipV="1">
            <a:off x="5473422" y="5875658"/>
            <a:ext cx="0" cy="2260398"/>
          </a:xfrm>
          <a:prstGeom prst="line">
            <a:avLst/>
          </a:prstGeom>
          <a:noFill/>
          <a:ln w="6350" cap="flat" cmpd="sng" algn="ctr">
            <a:solidFill>
              <a:srgbClr val="9853D8"/>
            </a:solidFill>
            <a:prstDash val="solid"/>
            <a:miter lim="800000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FBD624A4-45DC-4983-8899-8DB4143AEE97}"/>
              </a:ext>
            </a:extLst>
          </p:cNvPr>
          <p:cNvSpPr txBox="1"/>
          <p:nvPr/>
        </p:nvSpPr>
        <p:spPr>
          <a:xfrm>
            <a:off x="9448280" y="3778722"/>
            <a:ext cx="2023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71"/>
            <a:r>
              <a:rPr lang="en-AU" sz="1400" dirty="0">
                <a:solidFill>
                  <a:srgbClr val="033636"/>
                </a:solidFill>
                <a:latin typeface="Arial" panose="020B0604020202020204"/>
              </a:rPr>
              <a:t>Appointment of the Head of the CDC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1208CF2-8BAE-0AC7-3389-190C1A6D9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6440222" y="5458734"/>
            <a:ext cx="1" cy="897279"/>
          </a:xfrm>
          <a:prstGeom prst="line">
            <a:avLst/>
          </a:prstGeom>
          <a:noFill/>
          <a:ln w="6350" cap="flat" cmpd="sng" algn="ctr">
            <a:solidFill>
              <a:srgbClr val="9853D8"/>
            </a:solidFill>
            <a:prstDash val="solid"/>
            <a:miter lim="800000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FC2E2F7-C907-82A4-FD73-7CD57F34C5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10459782" y="4327000"/>
            <a:ext cx="19068" cy="745056"/>
          </a:xfrm>
          <a:prstGeom prst="line">
            <a:avLst/>
          </a:prstGeom>
          <a:noFill/>
          <a:ln w="6350" cap="flat" cmpd="sng" algn="ctr">
            <a:solidFill>
              <a:srgbClr val="09A1A1"/>
            </a:solidFill>
            <a:prstDash val="solid"/>
            <a:miter lim="800000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1208CF2-8BAE-0AC7-3389-190C1A6D9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9325348" y="5473785"/>
            <a:ext cx="1" cy="897279"/>
          </a:xfrm>
          <a:prstGeom prst="line">
            <a:avLst/>
          </a:prstGeom>
          <a:noFill/>
          <a:ln w="6350" cap="flat" cmpd="sng" algn="ctr">
            <a:solidFill>
              <a:srgbClr val="9853D8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275325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5745</TotalTime>
  <Words>238</Words>
  <Application>Microsoft Office PowerPoint</Application>
  <PresentationFormat>A3 Paper (297x420 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Australian CDC Establishment Roadmap</dc:title>
  <dc:subject>Centre for Disease Control</dc:subject>
  <dc:creator>Australian Department of Health and Aged Care</dc:creator>
  <cp:keywords>Centre for Disease Control</cp:keywords>
  <cp:lastPrinted>2024-07-09T05:55:46Z</cp:lastPrinted>
  <dcterms:created xsi:type="dcterms:W3CDTF">2024-06-19T00:14:22Z</dcterms:created>
  <dcterms:modified xsi:type="dcterms:W3CDTF">2024-10-29T02:37:00Z</dcterms:modified>
</cp:coreProperties>
</file>